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5" r:id="rId7"/>
    <p:sldId id="260" r:id="rId8"/>
    <p:sldId id="263" r:id="rId9"/>
    <p:sldId id="264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955240D-23B3-4C65-A6A1-E812A009A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08802659-E660-4F31-8DBD-4B4B5111A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2225144-1A78-44B7-9EEB-15432928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5F273DC-7A75-4FD3-93F3-56E6722F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9BDEA23-1EEB-4043-A968-C58EA53B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33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2F1099C-B8BC-4962-B9AA-BA1BE64F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F6238AAB-FEEC-4816-8CEA-B89382344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A6EEA2F-01AD-4C16-9ABC-AF5F9E68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2958F71-6C56-4ECD-B7E0-03BCDCA7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EDCB626-608D-4A0E-BFBE-C1D29EC1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6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2B0CA0F4-9E39-4AD6-8852-4D587816A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8085CFF-84AC-447B-B20A-150FCE147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284037C-854F-47B6-A209-55CA8CC1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9297D71-6940-4214-BE32-17F4EB35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8F73D8F-88D8-4E25-B144-4A11CB7D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2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02AD046-96E8-4B45-BE8D-F4A95882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9CA6896-861E-44B0-8E12-4C32CDD9D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38699A5-0307-4402-A4EE-6D102C3BC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93543C0-6A43-42BD-BF65-45A93D47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A031A67-D9B7-44FE-A1AA-D0BA4453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6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224963-4C4F-41AC-8D23-37FCCA0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402548F-E1EC-48F7-8D63-9DEAA63BE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04FE81F-9B18-4898-9E07-08FE8CC1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1ABFF74-0618-4202-A30F-F45BB7A5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81E62F5-69EE-4297-9A91-7EAEE5B1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286F7B9-E579-4F09-8F68-ECCA3EF9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94EAF31-1666-47B5-A7F8-5FA30878A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A82A1F6-1F5C-48A0-A7AB-48FC0E378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E6AF5B4-D907-4F95-AB1F-CE2BED4E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0151889-0CA0-4439-9E6E-70E5CA9C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C9D7687-1CF6-40F1-8592-7D4E394A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19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33C42C6-EADE-43DE-9464-6875F413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6A83C2C-F29A-4BDE-8F2E-A4C219061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EAA878E-F47F-4EED-97EA-BBCBB368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7F584AD8-8EBF-4CEC-A080-6AD4EC0B8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F1FD17B6-E1A8-4E22-BACD-933D72F9E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88FA9384-9ECD-43D4-9C5D-EEDD0242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193AF59B-A144-4694-AFFE-42B62780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4BC8BDA3-22BC-4419-9C1F-DC7DC8B4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97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194FA9D-42C5-482A-A154-E9747F71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14E1336-8B71-4C91-82E3-1B4454FD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2A6E293B-5A02-48AF-B0E2-D06AF749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9A49136D-C587-4D5F-8DDB-3A44A2EE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15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EE9B986D-04FA-4DA4-8339-51652BDC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CE236AA-4002-4091-B43E-9755838A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725B0F8-B93C-4426-A631-99BE5917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B046BBF-767B-42C2-8953-CBCEF54F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2EEEA8C-AB08-45A7-A847-0F3D7E9B0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B62B86FD-EF80-4321-A18F-58362DFCD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9EE0646-1940-47C2-BA60-3B80AA7B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41B2D7C8-39A4-4F98-9FA8-91C92E19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81DB010-721A-4190-916E-DC4CA3FE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2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7C00818-0EC9-483C-9133-30A27605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17725164-63CC-42E5-B50A-3A8E8D1B8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628688E-3F4F-41AC-90FA-3DADB7735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4783D8D-6112-4319-BEFA-2E4FC7C9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94E7665-F3A1-4CA9-87A9-1E19D07C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21384D1-338B-4A6D-80FD-9CE5B1A7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1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6B9F0027-03CC-4E7C-AA93-6207E49F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A7DAA31-A31B-4750-A3B0-A3A1C9655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0A58BD5-EAA0-42DF-992A-85171CD85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A82A-3EB9-4F5F-BD83-C3ED794C5562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A144FA2-C64D-47F7-9297-9B3968F21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3732D8E-B768-4C09-8256-5580FA1E6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B815B-6059-4556-849C-EAB612E1A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1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600,000</a:t>
            </a:r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2,138,400</a:t>
            </a:r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kumimoji="1" lang="en-US" altLang="ja-JP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30</a:t>
            </a:r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-641,520</a:t>
            </a:r>
            <a:r>
              <a:rPr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2,096,880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591877" y="2957561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531495" y="4376928"/>
            <a:ext cx="10887740" cy="887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2328216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700,000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1,710,720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-427,680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2,410,720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707207" y="3071469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26295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1,463,000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1,800,144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40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-1,200,096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3,263,144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707207" y="3071469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209803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1,575,000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1,788,480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-178,848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3,184,632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707207" y="3071469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54593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1,575,000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1,965,600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-196,560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3,344,040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707207" y="3071469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37923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1,960,000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1,950,000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-585,000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3,325,000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707207" y="3071469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2732299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0" y="2504303"/>
            <a:ext cx="5807675" cy="3591482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24" y="3598952"/>
            <a:ext cx="5275672" cy="2073349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墓所</a:t>
            </a:r>
            <a:r>
              <a:rPr kumimoji="1" lang="ja-JP" alt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使用料　 </a:t>
            </a:r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420,000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1,038,960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-323402" y="4902860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1,458,960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-12253" y="4930738"/>
            <a:ext cx="56222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7390686" y="6141435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123759" y="2065716"/>
            <a:ext cx="5350196" cy="918550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シンプル</a:t>
            </a:r>
            <a:r>
              <a:rPr lang="ja-JP" altLang="en-US" sz="4800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タイプ</a:t>
            </a:r>
            <a:endParaRPr lang="ja-JP" altLang="en-US" sz="4800" dirty="0">
              <a:solidFill>
                <a:srgbClr val="FFFFFF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 txBox="1">
            <a:spLocks/>
          </p:cNvSpPr>
          <p:nvPr/>
        </p:nvSpPr>
        <p:spPr>
          <a:xfrm>
            <a:off x="3194786" y="3909774"/>
            <a:ext cx="7387597" cy="2073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6384325" y="2504303"/>
            <a:ext cx="5807676" cy="364268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6569779" y="4940292"/>
            <a:ext cx="5722667" cy="95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 txBox="1">
            <a:spLocks/>
          </p:cNvSpPr>
          <p:nvPr/>
        </p:nvSpPr>
        <p:spPr>
          <a:xfrm>
            <a:off x="6384324" y="3118902"/>
            <a:ext cx="5684624" cy="2073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墓所使用料　 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420,000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1,038,960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</a:t>
            </a:r>
            <a:r>
              <a:rPr lang="ja-JP" altLang="en-US" sz="36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供養プラン  　</a:t>
            </a:r>
            <a:r>
              <a:rPr lang="en-US" altLang="ja-JP" sz="36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+162,000</a:t>
            </a:r>
            <a:r>
              <a:rPr lang="ja-JP" altLang="en-US" sz="36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6325069" y="4940292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1,620,960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09967" y="2041811"/>
            <a:ext cx="969726" cy="99542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4000" b="1" dirty="0" smtClean="0">
                <a:solidFill>
                  <a:srgbClr val="C00000"/>
                </a:solidFill>
              </a:rPr>
              <a:t>or</a:t>
            </a:r>
            <a:endParaRPr kumimoji="1" lang="en-US" altLang="ja-JP" sz="4000" b="1" dirty="0" smtClean="0">
              <a:solidFill>
                <a:srgbClr val="C00000"/>
              </a:solidFill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6669324" y="2079452"/>
            <a:ext cx="5350196" cy="918550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永代供養付きタイプ</a:t>
            </a:r>
            <a:endParaRPr lang="ja-JP" altLang="en-US" sz="4800" dirty="0">
              <a:solidFill>
                <a:srgbClr val="FFFFFF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291" y="387186"/>
            <a:ext cx="7425572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34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0" y="2504303"/>
            <a:ext cx="5807675" cy="3591482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24" y="3598952"/>
            <a:ext cx="5275672" cy="2073349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墓所</a:t>
            </a:r>
            <a:r>
              <a:rPr kumimoji="1" lang="ja-JP" alt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使用料　 </a:t>
            </a:r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560,000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1,125,360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-323402" y="4902860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1,685,360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-12253" y="4930738"/>
            <a:ext cx="56222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7390686" y="6141435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3414774" y="729200"/>
            <a:ext cx="5350196" cy="918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127000" dist="38100" dir="2700000" sx="101000" sy="101000" algn="tl">
                    <a:srgbClr val="000000">
                      <a:alpha val="66000"/>
                    </a:srgbClr>
                  </a:outerShdw>
                </a:effectLst>
                <a:latin typeface="+mn-ea"/>
                <a:ea typeface="+mn-ea"/>
              </a:rPr>
              <a:t>選べる</a:t>
            </a:r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127000" dist="38100" dir="2700000" sx="101000" sy="101000" algn="tl">
                    <a:srgbClr val="000000">
                      <a:alpha val="66000"/>
                    </a:srgbClr>
                  </a:outerShdw>
                </a:effectLst>
                <a:latin typeface="+mn-ea"/>
                <a:ea typeface="+mn-ea"/>
              </a:rPr>
              <a:t>2</a:t>
            </a:r>
            <a:r>
              <a:rPr lang="ja-JP" altLang="en-US" sz="4800" b="1" dirty="0" smtClean="0">
                <a:solidFill>
                  <a:srgbClr val="FF0000"/>
                </a:solidFill>
                <a:effectLst>
                  <a:outerShdw blurRad="127000" dist="38100" dir="2700000" sx="101000" sy="101000" algn="tl">
                    <a:srgbClr val="000000">
                      <a:alpha val="66000"/>
                    </a:srgbClr>
                  </a:outerShdw>
                </a:effectLst>
                <a:latin typeface="+mn-ea"/>
                <a:ea typeface="+mn-ea"/>
              </a:rPr>
              <a:t>タイプ</a:t>
            </a:r>
            <a:endParaRPr lang="ja-JP" altLang="en-US" sz="4800" b="1" dirty="0">
              <a:solidFill>
                <a:srgbClr val="FF0000"/>
              </a:solidFill>
              <a:effectLst>
                <a:outerShdw blurRad="127000" dist="38100" dir="2700000" sx="101000" sy="101000" algn="tl">
                  <a:srgbClr val="000000">
                    <a:alpha val="66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 txBox="1">
            <a:spLocks/>
          </p:cNvSpPr>
          <p:nvPr/>
        </p:nvSpPr>
        <p:spPr>
          <a:xfrm>
            <a:off x="3194786" y="3909774"/>
            <a:ext cx="7387597" cy="2073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6384325" y="2504303"/>
            <a:ext cx="5807676" cy="364268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6569779" y="4940292"/>
            <a:ext cx="5722667" cy="95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 txBox="1">
            <a:spLocks/>
          </p:cNvSpPr>
          <p:nvPr/>
        </p:nvSpPr>
        <p:spPr>
          <a:xfrm>
            <a:off x="6384324" y="3118902"/>
            <a:ext cx="5684624" cy="2073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墓所使用料　 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560,000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1,125,360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</a:t>
            </a:r>
            <a:r>
              <a:rPr lang="ja-JP" altLang="en-US" sz="36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供養プラン  　</a:t>
            </a:r>
            <a:r>
              <a:rPr lang="en-US" altLang="ja-JP" sz="36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+183,600</a:t>
            </a:r>
            <a:r>
              <a:rPr lang="ja-JP" altLang="en-US" sz="36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6325069" y="4940292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1,868,960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45066" y="2184784"/>
            <a:ext cx="689612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4000" b="1" dirty="0" smtClean="0">
                <a:solidFill>
                  <a:srgbClr val="C00000"/>
                </a:solidFill>
              </a:rPr>
              <a:t>or</a:t>
            </a:r>
            <a:endParaRPr kumimoji="1" lang="en-US" altLang="ja-JP" sz="4000" b="1" dirty="0" smtClean="0">
              <a:solidFill>
                <a:srgbClr val="C00000"/>
              </a:solidFill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6669324" y="2079452"/>
            <a:ext cx="5350196" cy="918550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永代供養付きタイプ</a:t>
            </a:r>
            <a:endParaRPr lang="ja-JP" altLang="en-US" sz="4800" dirty="0">
              <a:solidFill>
                <a:srgbClr val="FFFFFF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15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2712573" y="1345031"/>
            <a:ext cx="1136393" cy="715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68488" flipH="1">
            <a:off x="8211349" y="1233559"/>
            <a:ext cx="1158785" cy="715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211767" y="2108685"/>
            <a:ext cx="5350196" cy="918550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シンプル</a:t>
            </a:r>
            <a:r>
              <a:rPr lang="ja-JP" altLang="en-US" sz="4800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タイプ</a:t>
            </a:r>
            <a:endParaRPr lang="ja-JP" altLang="en-US" sz="4800" dirty="0">
              <a:solidFill>
                <a:srgbClr val="FFFFFF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093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kumimoji="1"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560,000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1,740,960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キャンペーン価格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</a:t>
            </a:r>
            <a:r>
              <a:rPr lang="en-US" altLang="ja-JP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-100,000</a:t>
            </a:r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2,192,960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485419" y="3199288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4100058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kumimoji="1"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560,000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1,909,008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キャンペーン価格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</a:t>
            </a:r>
            <a:r>
              <a:rPr lang="en-US" altLang="ja-JP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-100,000</a:t>
            </a:r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2,361,008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485419" y="3199288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4222675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84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7</a:t>
            </a:r>
            <a:r>
              <a:rPr kumimoji="1"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1,615,680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キャンペーン価格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</a:t>
            </a:r>
            <a:r>
              <a:rPr lang="en-US" altLang="ja-JP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-100,000</a:t>
            </a:r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2,354,680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485419" y="3199288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92053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148305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4832" y="2540717"/>
            <a:ext cx="7535366" cy="140548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600,000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特別価格　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934,000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4" y="774522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474810" y="4139321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1,534,000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531495" y="3989449"/>
            <a:ext cx="10887740" cy="887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275043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2100246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84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7</a:t>
            </a:r>
            <a:r>
              <a:rPr kumimoji="1"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1,871,856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キャンペーン価格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</a:t>
            </a:r>
            <a:r>
              <a:rPr lang="en-US" altLang="ja-JP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-100,000</a:t>
            </a:r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2,610,856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485419" y="3199288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109851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84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7</a:t>
            </a:r>
            <a:r>
              <a:rPr kumimoji="1" lang="en-US" altLang="ja-JP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,000</a:t>
            </a:r>
            <a:r>
              <a:rPr kumimoji="1"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1,743,768</a:t>
            </a:r>
            <a:r>
              <a:rPr lang="ja-JP" alt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キャンペーン価格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</a:t>
            </a:r>
            <a:r>
              <a:rPr lang="en-US" altLang="ja-JP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-100,000</a:t>
            </a:r>
            <a:r>
              <a:rPr lang="ja-JP" altLang="en-US" sz="3600" b="1" i="1" dirty="0" smtClean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2,482,768</a:t>
            </a:r>
            <a:r>
              <a:rPr lang="ja-JP" altLang="en-US" sz="4400" b="1" i="1" dirty="0" smtClean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ja-JP" altLang="en-US" sz="4400" b="1" i="1" dirty="0">
              <a:ln w="28575" cmpd="sng">
                <a:noFill/>
                <a:prstDash val="solid"/>
              </a:ln>
              <a:gradFill>
                <a:gsLst>
                  <a:gs pos="79000">
                    <a:schemeClr val="accent6">
                      <a:lumMod val="67000"/>
                    </a:schemeClr>
                  </a:gs>
                  <a:gs pos="12000">
                    <a:schemeClr val="accent6">
                      <a:lumMod val="97000"/>
                      <a:lumOff val="3000"/>
                    </a:schemeClr>
                  </a:gs>
                  <a:gs pos="38000">
                    <a:schemeClr val="accent6">
                      <a:lumMod val="77000"/>
                    </a:schemeClr>
                  </a:gs>
                </a:gsLst>
                <a:path path="rect">
                  <a:fillToRect l="100000" b="100000"/>
                </a:path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485419" y="3199288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70961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148305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7750" y="2540717"/>
            <a:ext cx="8042448" cy="140548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936,000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特別価格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1,214,000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4" y="774522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474810" y="4139321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2,150,000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531495" y="3989449"/>
            <a:ext cx="10887740" cy="887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275043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94644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258064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0792" y="2540717"/>
            <a:ext cx="8159406" cy="140548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936,000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特別価格 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1,322,000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4" y="774522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474811" y="4279235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2,258,000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531495" y="4056976"/>
            <a:ext cx="10887740" cy="870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504356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65967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840,000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2,147,040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-429,408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2,557,632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591877" y="2957561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 flipV="1">
            <a:off x="531495" y="4479503"/>
            <a:ext cx="10887740" cy="2638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5443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840,000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2,147,040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-429,408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2,557,632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591877" y="2957561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85904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840,000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2,913,840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-582,768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3,171,072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591877" y="2957561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333208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kumimoji="1"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1,463,000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2,203,200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-440,640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3,225,560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591877" y="2957561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153133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1C2928C-6C69-49A8-865A-FE3CDF7E92A9}"/>
              </a:ext>
            </a:extLst>
          </p:cNvPr>
          <p:cNvSpPr/>
          <p:nvPr/>
        </p:nvSpPr>
        <p:spPr>
          <a:xfrm>
            <a:off x="531495" y="2036950"/>
            <a:ext cx="10887740" cy="3681098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224C990-7542-4A59-BA3E-4F6EB035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375" y="2392325"/>
            <a:ext cx="7387597" cy="207334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永代使用料 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900,000</a:t>
            </a:r>
            <a:r>
              <a:rPr kumimoji="1"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kumimoji="1"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lang="ja-JP" alt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墓石工事代 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2,607,120</a:t>
            </a:r>
            <a:r>
              <a:rPr lang="ja-JP" alt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r>
              <a:rPr kumimoji="1" lang="ja-JP" altLang="en-US" sz="3600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定価の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</a:t>
            </a:r>
            <a:r>
              <a:rPr kumimoji="1"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0</a:t>
            </a:r>
            <a:r>
              <a:rPr kumimoji="1"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％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OFF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　　</a:t>
            </a:r>
            <a:r>
              <a:rPr lang="en-US" altLang="ja-JP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 -521,424</a:t>
            </a:r>
            <a:r>
              <a:rPr lang="ja-JP" altLang="en-US" sz="3600" b="1" i="1" dirty="0">
                <a:solidFill>
                  <a:srgbClr val="FF0000"/>
                </a:solidFill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  <a:endParaRPr lang="en-US" altLang="ja-JP" sz="3600" b="1" i="1" dirty="0">
              <a:solidFill>
                <a:srgbClr val="FF0000"/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  <a:p>
            <a:pPr algn="r"/>
            <a:endParaRPr kumimoji="1" lang="ja-JP" alt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Kartika" panose="02020503030404060203" pitchFamily="18" charset="0"/>
              <a:ea typeface="HGPｺﾞｼｯｸE" panose="020B0900000000000000" pitchFamily="50" charset="-128"/>
              <a:cs typeface="Kartika" panose="02020503030404060203" pitchFamily="18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4F7CBB47-25C7-4614-9209-0090B1E8D9C1}"/>
              </a:ext>
            </a:extLst>
          </p:cNvPr>
          <p:cNvSpPr txBox="1">
            <a:spLocks/>
          </p:cNvSpPr>
          <p:nvPr/>
        </p:nvSpPr>
        <p:spPr>
          <a:xfrm>
            <a:off x="772765" y="960064"/>
            <a:ext cx="2480798" cy="2468936"/>
          </a:xfrm>
          <a:prstGeom prst="ellipse">
            <a:avLst/>
          </a:prstGeom>
          <a:solidFill>
            <a:srgbClr val="C00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4800" dirty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総額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4FC03BFE-3848-4AD7-AE9B-B91888FB9378}"/>
              </a:ext>
            </a:extLst>
          </p:cNvPr>
          <p:cNvSpPr txBox="1"/>
          <p:nvPr/>
        </p:nvSpPr>
        <p:spPr>
          <a:xfrm>
            <a:off x="5220585" y="4582076"/>
            <a:ext cx="555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36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税込　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　</a:t>
            </a:r>
            <a:r>
              <a:rPr lang="en-US" altLang="ja-JP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2,985,696</a:t>
            </a:r>
            <a:r>
              <a:rPr lang="ja-JP" altLang="en-US" sz="4400" b="1" i="1" dirty="0">
                <a:ln w="28575" cmpd="sng">
                  <a:noFill/>
                  <a:prstDash val="solid"/>
                </a:ln>
                <a:gradFill>
                  <a:gsLst>
                    <a:gs pos="79000">
                      <a:schemeClr val="accent6">
                        <a:lumMod val="67000"/>
                      </a:schemeClr>
                    </a:gs>
                    <a:gs pos="12000">
                      <a:schemeClr val="accent6">
                        <a:lumMod val="97000"/>
                        <a:lumOff val="3000"/>
                      </a:schemeClr>
                    </a:gs>
                    <a:gs pos="38000">
                      <a:schemeClr val="accent6">
                        <a:lumMod val="77000"/>
                      </a:schemeClr>
                    </a:gs>
                  </a:gsLst>
                  <a:path path="rect">
                    <a:fillToRect l="100000" b="100000"/>
                  </a:path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artika" panose="02020503030404060203" pitchFamily="18" charset="0"/>
                <a:ea typeface="HGPｺﾞｼｯｸE" panose="020B0900000000000000" pitchFamily="50" charset="-128"/>
                <a:cs typeface="Kartika" panose="02020503030404060203" pitchFamily="18" charset="0"/>
              </a:rPr>
              <a:t>円</a:t>
            </a:r>
          </a:p>
        </p:txBody>
      </p:sp>
      <p:pic>
        <p:nvPicPr>
          <p:cNvPr id="8" name="グラフィックス 7" descr="矢印: 左に回転">
            <a:extLst>
              <a:ext uri="{FF2B5EF4-FFF2-40B4-BE49-F238E27FC236}">
                <a16:creationId xmlns:a16="http://schemas.microsoft.com/office/drawing/2014/main" xmlns="" id="{7BD4EEDE-87E0-4D06-BFAB-6053C8167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132346">
            <a:off x="3707207" y="3071469"/>
            <a:ext cx="1136393" cy="71506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92B7141E-0A01-433F-97D5-CDAAB5B51787}"/>
              </a:ext>
            </a:extLst>
          </p:cNvPr>
          <p:cNvCxnSpPr/>
          <p:nvPr/>
        </p:nvCxnSpPr>
        <p:spPr>
          <a:xfrm>
            <a:off x="531495" y="4465674"/>
            <a:ext cx="108877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43B2D82-4076-417C-A6AB-3C2A597BB5BC}"/>
              </a:ext>
            </a:extLst>
          </p:cNvPr>
          <p:cNvSpPr txBox="1"/>
          <p:nvPr/>
        </p:nvSpPr>
        <p:spPr>
          <a:xfrm>
            <a:off x="6617921" y="583445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年間管理料と手桶使用料は別途かかります</a:t>
            </a:r>
          </a:p>
        </p:txBody>
      </p:sp>
    </p:spTree>
    <p:extLst>
      <p:ext uri="{BB962C8B-B14F-4D97-AF65-F5344CB8AC3E}">
        <p14:creationId xmlns:p14="http://schemas.microsoft.com/office/powerpoint/2010/main" val="380295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290</Words>
  <Application>Microsoft Office PowerPoint</Application>
  <PresentationFormat>ワイド画面</PresentationFormat>
  <Paragraphs>134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8" baseType="lpstr">
      <vt:lpstr>HGPｺﾞｼｯｸE</vt:lpstr>
      <vt:lpstr>HGｺﾞｼｯｸE</vt:lpstr>
      <vt:lpstr>Kartika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村田 雄麻</dc:creator>
  <cp:lastModifiedBy>Murata</cp:lastModifiedBy>
  <cp:revision>26</cp:revision>
  <dcterms:created xsi:type="dcterms:W3CDTF">2019-05-08T17:11:16Z</dcterms:created>
  <dcterms:modified xsi:type="dcterms:W3CDTF">2019-06-27T03:30:46Z</dcterms:modified>
</cp:coreProperties>
</file>